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24"/>
  </p:normalViewPr>
  <p:slideViewPr>
    <p:cSldViewPr snapToGrid="0">
      <p:cViewPr>
        <p:scale>
          <a:sx n="108" d="100"/>
          <a:sy n="108" d="100"/>
        </p:scale>
        <p:origin x="640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0CDC4-4587-1149-6844-0F7AC0D74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E1AB4B-AC8A-DB98-C62E-B02473996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925FB-61F0-1F7A-160A-99417E120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6CA97-21E5-E938-94CA-7B43944D1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2DFCB-99C0-C47F-AC35-7E285C5A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2375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AECCE-BB0C-2CC4-11AA-73ACF96E2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2EB76E-895A-F115-C436-FF127B587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04D36-3A3A-8188-0EC1-EDA835DCD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31683-80C2-90D6-17C2-CA07E425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FB3AC-D766-BFC2-3283-532E3A6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560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B4F03-D502-FB5B-F83B-0912039404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9493F-3336-4055-7DE3-9CCD705E9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0324A-7AAE-C60D-616A-8212C9B7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FB825-33E0-09DB-5DC8-636275D40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F89A4-CA4A-7886-4EEE-959ACAED9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5128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9FB0-AC91-0B6C-3371-15468A286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B4BC4-7EBB-8945-F7E8-F2BA21AB4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8924-203B-3EBF-34D1-683FBF49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AD92D-4EE4-6D77-95BD-9D1E2050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C918F-63A3-16F9-5C61-ADBB484D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4849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F1F7D-21DD-5A5E-D41D-F4FE2F469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305C2-255E-86BA-CC03-0286B446E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5D7E5-91F2-4299-B1C8-8D15CB6CC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9E95D-8891-0576-ED87-0FF8CB47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8412E-D2CD-D23D-614C-A78724088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0227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315A5-1863-152C-CC4C-715D0275F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59B1D-D652-2B5C-B224-CE7689433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075AA-4B61-2271-2E2A-5F2D8BFF2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38E60-722E-9C92-5575-CF0101DF5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04F7D-0C6E-5D04-1DA6-D9DE31C6E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92EFF-11CC-08D7-B48F-9D37E6941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387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6EBC-24C3-8D72-EAB5-E96711ABE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3BC78-C8C5-C01C-9DD4-1F34C4ACB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01461F-EEA1-BA86-5E58-A13A87543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915826-3DAF-0149-3AE6-3C9169830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CCA023-9E61-D5C6-9D6F-0923E2A08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F423C-983B-148D-307D-3AF376673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BB23AB-135F-EC7D-AA2B-F67F77AE0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F8C7BB-E55D-495C-24BB-63020056E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942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8C2B-08BE-FD58-1156-E6E62D06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2F5462-A9EA-6669-E012-0795C599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A9724-C165-061C-EC85-4D05ADBC3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90BF1E-FCBC-278A-6C64-9EB73D913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8083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BD07B-BC5E-5522-217F-D6D6B1D5D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184E78-7724-6DB4-3570-DB08D57D6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5DCC-549C-E369-2463-CDAB2E1C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8388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B26B8-59ED-99D3-DD1C-AB91ADEE3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3D425-FB4F-5884-43AD-DDC5BB3E5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6A32A-D3CB-3831-7326-999B3DC6D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57BD5-E10C-8566-8D21-EC70927CB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0155E-A3B8-E23C-3056-95A5C057B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64081-F880-22AF-A292-4FD377B89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4944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AA148-C1CE-8388-5092-A4EAE7304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9DEAD8-4C18-EF55-F242-B408D6F6E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3E8BE-9DA8-A084-ABB2-DFC0A61ED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70064-40A0-C3C5-7DEE-CC3D7DAA9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50B310-1ECF-215B-697D-CB53EF04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ED48B-6287-665D-DFCF-155A343AB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001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FE2D5B-3168-C89D-9D92-7BE5BC0A7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5E7BC-2B38-22C6-485D-620932B6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98706-5215-C224-3E4B-18D7B08C5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65AE62-308D-2144-AE67-9C9391B2A678}" type="datetimeFigureOut">
              <a:rPr lang="en-CH" smtClean="0"/>
              <a:t>15.06.2026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9A9AC-40D7-EDC4-7E38-87510CBD7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E2F2B-7573-A18E-A952-4A53F49E4E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DEECC6-DE1B-984C-B2E0-6C655E7F24D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2206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3F98F-756C-7F1F-7DB0-02D84AF6C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8999"/>
            <a:ext cx="9144000" cy="107042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GB" sz="6700" b="1" dirty="0">
                <a:latin typeface="Dubai" panose="020B0503030403030204" pitchFamily="34" charset="-78"/>
                <a:cs typeface="Dubai" panose="020B0503030403030204" pitchFamily="34" charset="-78"/>
              </a:rPr>
              <a:t>Natation de </a:t>
            </a:r>
            <a:r>
              <a:rPr lang="en-GB" sz="6700" b="1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endParaRPr lang="en-CH" sz="67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B9475-EDE6-2D8A-8659-81A6E05CD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410" y="4331367"/>
            <a:ext cx="7122695" cy="1155034"/>
          </a:xfrm>
        </p:spPr>
        <p:txBody>
          <a:bodyPr/>
          <a:lstStyle/>
          <a:p>
            <a:endParaRPr lang="en-GB" dirty="0">
              <a:latin typeface="Helvetica" pitchFamily="2" charset="0"/>
              <a:cs typeface="Al Nile" pitchFamily="2" charset="-78"/>
            </a:endParaRPr>
          </a:p>
          <a:p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Informations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destinées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aux parents</a:t>
            </a:r>
            <a:endParaRPr lang="en-CH" sz="28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A8D87B-085D-3106-4A0D-7AC8DB771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450" y="626663"/>
            <a:ext cx="3177101" cy="264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7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18F45-8546-ADD0-7313-6C52F1BB7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48304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En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termes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 simples,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cela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revient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 à dire 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23DE5-F43B-5197-78AC-B6C9E5E44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33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Plus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sérieux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que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les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cours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natation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classiques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mais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pas encore au</a:t>
            </a:r>
          </a:p>
          <a:p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C'est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une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“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passerelle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” entre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l'apprentissage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la natation et le sport de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part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entière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: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niveau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la natation de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haut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niveau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</a:p>
          <a:p>
            <a:pPr marL="0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des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entraînements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réguliers</a:t>
            </a:r>
            <a:endParaRPr lang="en-GB" sz="2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la participation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équipe</a:t>
            </a:r>
          </a:p>
          <a:p>
            <a:pPr lvl="1">
              <a:buFont typeface="Wingdings" pitchFamily="2" charset="2"/>
              <a:buChar char="ü"/>
            </a:pP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quelques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endParaRPr lang="en-GB" sz="2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et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l'implication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de la famille</a:t>
            </a:r>
            <a:endParaRPr lang="en-CH" sz="28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981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4A46E-873F-6E78-566B-1CD869B0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H" sz="4000" b="1" dirty="0">
                <a:latin typeface="Dubai" panose="020B0503030403030204" pitchFamily="34" charset="-78"/>
                <a:cs typeface="Dubai" panose="020B0503030403030204" pitchFamily="34" charset="-78"/>
              </a:rPr>
              <a:t>Coûts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E3916-FEA0-2925-F6E0-4FB9ACBD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94520"/>
          </a:xfrm>
        </p:spPr>
        <p:txBody>
          <a:bodyPr>
            <a:normAutofit/>
          </a:bodyPr>
          <a:lstStyle/>
          <a:p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Cotisation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au club - CHF500 p/an,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comprenant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</a:p>
          <a:p>
            <a:pPr lvl="2">
              <a:buFont typeface="Wingdings" pitchFamily="2" charset="2"/>
              <a:buChar char="Ø"/>
            </a:pP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les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entraînements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de natation</a:t>
            </a:r>
          </a:p>
          <a:p>
            <a:pPr lvl="2">
              <a:buFont typeface="Wingdings" pitchFamily="2" charset="2"/>
              <a:buChar char="Ø"/>
            </a:pP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et/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ou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la participation à la section triathlon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2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Licence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fédérale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- CHF100 p/an </a:t>
            </a:r>
          </a:p>
          <a:p>
            <a:pPr lvl="2">
              <a:buFont typeface="Wingdings" pitchFamily="2" charset="2"/>
              <a:buChar char="Ø"/>
            </a:pP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obligitoire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pour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aux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officielles</a:t>
            </a:r>
            <a:endParaRPr lang="en-GB" sz="24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2">
              <a:buFont typeface="Wingdings" pitchFamily="2" charset="2"/>
              <a:buChar char="Ø"/>
            </a:pPr>
            <a:r>
              <a:rPr lang="en-CH" sz="2400" dirty="0">
                <a:latin typeface="Dubai" panose="020B0503030403030204" pitchFamily="34" charset="-78"/>
                <a:cs typeface="Dubai" panose="020B0503030403030204" pitchFamily="34" charset="-78"/>
              </a:rPr>
              <a:t>versé directement à la Fédération</a:t>
            </a:r>
          </a:p>
          <a:p>
            <a:pPr marL="457200" lvl="1" indent="0">
              <a:buNone/>
            </a:pPr>
            <a:r>
              <a:rPr lang="en-GB" dirty="0">
                <a:latin typeface="Baghdad" pitchFamily="2" charset="-78"/>
                <a:cs typeface="Baghdad" pitchFamily="2" charset="-78"/>
              </a:rPr>
              <a:t> </a:t>
            </a:r>
            <a:endParaRPr lang="en-CH" dirty="0">
              <a:latin typeface="Baghdad" pitchFamily="2" charset="-78"/>
              <a:cs typeface="Baghda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56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37757-A490-9CBA-6857-2BAE9E2DC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66"/>
            <a:ext cx="10515600" cy="795648"/>
          </a:xfrm>
        </p:spPr>
        <p:txBody>
          <a:bodyPr>
            <a:normAutofit fontScale="90000"/>
          </a:bodyPr>
          <a:lstStyle/>
          <a:p>
            <a:br>
              <a:rPr lang="en-CH" sz="4000" b="1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CH" sz="4000" b="1" dirty="0">
                <a:latin typeface="Dubai" panose="020B0503030403030204" pitchFamily="34" charset="-78"/>
                <a:cs typeface="Dubai" panose="020B0503030403030204" pitchFamily="34" charset="-78"/>
              </a:rPr>
              <a:t>Maillots de bain du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568B5-1817-EA76-5876-70264E3BB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34496" cy="4351338"/>
          </a:xfrm>
        </p:spPr>
        <p:txBody>
          <a:bodyPr>
            <a:normAutofit/>
          </a:bodyPr>
          <a:lstStyle/>
          <a:p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Nous proposons désormais des maillots de bain du club pour filles et garçons (ainsi que des combinaisons de triathlon). </a:t>
            </a:r>
          </a:p>
          <a:p>
            <a:r>
              <a:rPr lang="en-CH" sz="2000" b="1" dirty="0">
                <a:latin typeface="Dubai" panose="020B0503030403030204" pitchFamily="34" charset="-78"/>
                <a:cs typeface="Dubai" panose="020B0503030403030204" pitchFamily="34" charset="-78"/>
              </a:rPr>
              <a:t>CHF32 </a:t>
            </a:r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par maillot de bain et de </a:t>
            </a:r>
            <a:r>
              <a:rPr lang="en-CH" sz="2000" b="1" dirty="0">
                <a:latin typeface="Dubai" panose="020B0503030403030204" pitchFamily="34" charset="-78"/>
                <a:cs typeface="Dubai" panose="020B0503030403030204" pitchFamily="34" charset="-78"/>
              </a:rPr>
              <a:t>CHF50 </a:t>
            </a:r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par combinaison de triathlon (aux membres du club de natation de compétition et de triathlon).</a:t>
            </a:r>
          </a:p>
          <a:p>
            <a:r>
              <a:rPr lang="en-GB" sz="2000" dirty="0">
                <a:latin typeface="Dubai" panose="020B0503030403030204" pitchFamily="34" charset="-78"/>
                <a:cs typeface="Dubai" panose="020B0503030403030204" pitchFamily="34" charset="-78"/>
              </a:rPr>
              <a:t>Articles </a:t>
            </a:r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commandés avant le </a:t>
            </a:r>
            <a:r>
              <a:rPr lang="en-CH" sz="2000" b="1" dirty="0">
                <a:latin typeface="Dubai" panose="020B0503030403030204" pitchFamily="34" charset="-78"/>
                <a:cs typeface="Dubai" panose="020B0503030403030204" pitchFamily="34" charset="-78"/>
              </a:rPr>
              <a:t>10 juillet</a:t>
            </a:r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 seront livrés avant le début de la nouvelle saison de natation. </a:t>
            </a:r>
          </a:p>
          <a:p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Nous continuerons à prendre les commandes tous les six mois. </a:t>
            </a:r>
          </a:p>
          <a:p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Si vous souhaitez essayer les articles, ils sont disponibles au </a:t>
            </a:r>
            <a:r>
              <a:rPr lang="en-CH" sz="2000" b="1" dirty="0">
                <a:latin typeface="Dubai" panose="020B0503030403030204" pitchFamily="34" charset="-78"/>
                <a:cs typeface="Dubai" panose="020B0503030403030204" pitchFamily="34" charset="-78"/>
              </a:rPr>
              <a:t>Ski Service à Verbier</a:t>
            </a:r>
            <a:r>
              <a:rPr lang="en-CH" sz="2000" dirty="0">
                <a:latin typeface="Dubai" panose="020B0503030403030204" pitchFamily="34" charset="-78"/>
                <a:cs typeface="Dubai" panose="020B0503030403030204" pitchFamily="34" charset="-78"/>
              </a:rPr>
              <a:t>. </a:t>
            </a:r>
          </a:p>
          <a:p>
            <a:endParaRPr lang="en-CH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157980-5B02-4F79-6E6B-E915E2A64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044" y="1027906"/>
            <a:ext cx="2797629" cy="20011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52DEEC-E83B-7F62-8827-10E57DBD0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044" y="3120242"/>
            <a:ext cx="2863713" cy="257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51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C588-D26D-757E-B942-A5477D468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Et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maintenant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?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A4902-5F4E-DD56-06A3-F77130FDF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36481" cy="4183289"/>
          </a:xfrm>
        </p:spPr>
        <p:txBody>
          <a:bodyPr/>
          <a:lstStyle/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formulaire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d'inscription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votre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enfant vous sera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envoyé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dans les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prochains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jours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. Vous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devrez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le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remplir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et nous le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renvoyer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avant le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lundi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 22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juin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. </a:t>
            </a:r>
            <a:endParaRPr lang="en-CH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086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E21E-E3D5-D362-D73D-34A59EDC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90756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À qui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s'adresse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 la natation de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?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7B216-40DD-6D1E-5174-C42A942FF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10101" cy="3933907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Pour les enfants qui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souhaitent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aller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au-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delà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des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cours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de natation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classiques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et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découvrir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la natation de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de manière </a:t>
            </a:r>
            <a:r>
              <a:rPr lang="en-GB" sz="2400" i="1" dirty="0" err="1">
                <a:latin typeface="Dubai" panose="020B0503030403030204" pitchFamily="34" charset="-78"/>
                <a:cs typeface="Dubai" panose="020B0503030403030204" pitchFamily="34" charset="-78"/>
              </a:rPr>
              <a:t>ludique</a:t>
            </a:r>
            <a:r>
              <a:rPr lang="en-GB" sz="2400" i="1" dirty="0">
                <a:latin typeface="Dubai" panose="020B0503030403030204" pitchFamily="34" charset="-78"/>
                <a:cs typeface="Dubai" panose="020B0503030403030204" pitchFamily="34" charset="-78"/>
              </a:rPr>
              <a:t> et progressive.</a:t>
            </a:r>
          </a:p>
          <a:p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Enfants de </a:t>
            </a:r>
            <a:r>
              <a:rPr lang="en-GB" sz="2400" b="1" dirty="0">
                <a:latin typeface="Dubai" panose="020B0503030403030204" pitchFamily="34" charset="-78"/>
                <a:cs typeface="Dubai" panose="020B0503030403030204" pitchFamily="34" charset="-78"/>
              </a:rPr>
              <a:t>6 à 12 </a:t>
            </a:r>
            <a:r>
              <a:rPr lang="en-GB" sz="2400" b="1" dirty="0" err="1">
                <a:latin typeface="Dubai" panose="020B0503030403030204" pitchFamily="34" charset="-78"/>
                <a:cs typeface="Dubai" panose="020B0503030403030204" pitchFamily="34" charset="-78"/>
              </a:rPr>
              <a:t>ans</a:t>
            </a:r>
            <a:r>
              <a:rPr lang="en-GB" sz="2400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(les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nageurs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plus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âgés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sont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bienvenus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,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mais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ne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pourront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pas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aux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officielles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).</a:t>
            </a:r>
          </a:p>
          <a:p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Enfants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ayant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b="1" dirty="0">
                <a:latin typeface="Dubai" panose="020B0503030403030204" pitchFamily="34" charset="-78"/>
                <a:cs typeface="Dubai" panose="020B0503030403030204" pitchFamily="34" charset="-78"/>
              </a:rPr>
              <a:t>un </a:t>
            </a:r>
            <a:r>
              <a:rPr lang="en-GB" sz="2400" b="1" dirty="0" err="1">
                <a:latin typeface="Dubai" panose="020B0503030403030204" pitchFamily="34" charset="-78"/>
                <a:cs typeface="Dubai" panose="020B0503030403030204" pitchFamily="34" charset="-78"/>
              </a:rPr>
              <a:t>niveau</a:t>
            </a:r>
            <a:r>
              <a:rPr lang="en-GB" sz="2400" b="1" dirty="0">
                <a:latin typeface="Dubai" panose="020B0503030403030204" pitchFamily="34" charset="-78"/>
                <a:cs typeface="Dubai" panose="020B0503030403030204" pitchFamily="34" charset="-78"/>
              </a:rPr>
              <a:t> minimum de 6 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(Swiss Aquatics).</a:t>
            </a:r>
          </a:p>
          <a:p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Les enfants qui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aiment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la competition.</a:t>
            </a:r>
          </a:p>
          <a:p>
            <a:pPr marL="0" indent="0">
              <a:buNone/>
            </a:pPr>
            <a:endParaRPr lang="en-CH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D6ED2A3-8158-01BD-F2D3-5D61528F9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0104D9B-C91B-5D73-272B-8A386F26B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9290"/>
            <a:ext cx="184731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77BF90-C9D8-271A-C187-58E490CF8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766" y="2084055"/>
            <a:ext cx="4624834" cy="301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23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7A349-4538-479F-4119-8886276FB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066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Nos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objectifs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21D9E-7F73-62F9-3632-73D3FC892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95857" cy="2900754"/>
          </a:xfrm>
        </p:spPr>
        <p:txBody>
          <a:bodyPr>
            <a:normAutofit/>
          </a:bodyPr>
          <a:lstStyle/>
          <a:p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Améliorer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la technique et la condition physique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natation.</a:t>
            </a:r>
          </a:p>
          <a:p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Développer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l’engagement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et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l’esprit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d’équipe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</a:p>
          <a:p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à des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adaptées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aux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débutants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Suisse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romande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</a:p>
          <a:p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Préparer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les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nageurs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intéressés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à la 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(</a:t>
            </a:r>
            <a:r>
              <a:rPr lang="en-GB" sz="2400" dirty="0" err="1">
                <a:latin typeface="Dubai" panose="020B0503030403030204" pitchFamily="34" charset="-78"/>
                <a:cs typeface="Dubai" panose="020B0503030403030204" pitchFamily="34" charset="-78"/>
              </a:rPr>
              <a:t>ou</a:t>
            </a:r>
            <a:r>
              <a:rPr lang="en-GB" sz="2400" dirty="0">
                <a:latin typeface="Dubai" panose="020B0503030403030204" pitchFamily="34" charset="-78"/>
                <a:cs typeface="Dubai" panose="020B0503030403030204" pitchFamily="34" charset="-78"/>
              </a:rPr>
              <a:t> au triathlon).</a:t>
            </a:r>
            <a:endParaRPr lang="en-CH" sz="24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A552F1-5503-7305-86A8-E8E45E9E3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C164174-2270-BCA8-E74B-0B522F39B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9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255</a:t>
            </a:r>
            <a:endParaRPr kumimoji="0" lang="en-CH" alt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1300" b="0" i="0" u="none" strike="noStrike" cap="none" normalizeH="0" baseline="0">
                <a:ln>
                  <a:noFill/>
                </a:ln>
                <a:solidFill>
                  <a:srgbClr val="444746"/>
                </a:solidFill>
                <a:effectLst/>
                <a:latin typeface="Google Sans"/>
              </a:rPr>
              <a:t>Nous nous concentrerons sur :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8A5880B-5191-F2F0-67D4-471631DF8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FB5F9C1-2EA6-2E71-4854-A0580C86B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9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255</a:t>
            </a:r>
            <a:endParaRPr kumimoji="0" lang="en-CH" alt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1300" b="0" i="0" u="none" strike="noStrike" cap="none" normalizeH="0" baseline="0">
                <a:ln>
                  <a:noFill/>
                </a:ln>
                <a:solidFill>
                  <a:srgbClr val="444746"/>
                </a:solidFill>
                <a:effectLst/>
                <a:latin typeface="Google Sans"/>
              </a:rPr>
              <a:t>Nous nous concentrerons sur :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AB2858B-222F-C20E-82DC-E020A7E59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714224-BD2E-AFE3-7A16-453F69A21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9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255</a:t>
            </a:r>
            <a:endParaRPr kumimoji="0" lang="en-CH" altLang="en-CH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1300" b="0" i="0" u="none" strike="noStrike" cap="none" normalizeH="0" baseline="0" dirty="0">
                <a:ln>
                  <a:noFill/>
                </a:ln>
                <a:solidFill>
                  <a:srgbClr val="444746"/>
                </a:solidFill>
                <a:effectLst/>
                <a:latin typeface="Google Sans"/>
              </a:rPr>
              <a:t>Nous nous concentrerons sur :</a:t>
            </a:r>
            <a:endParaRPr kumimoji="0" lang="en-CH" altLang="en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15162D8-1370-D958-0ED4-9173476F4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A198A0-55C1-4204-CF44-D231EEE54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32266"/>
            <a:ext cx="5369626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DF14DC6B-ED8F-9489-8C63-E3A8AAD7A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D53889AF-4EAC-B398-5B58-12CFB2B33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2CE215A-C15C-43EA-6BC3-44983CB57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176" y="190872"/>
            <a:ext cx="226344" cy="2923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1300" b="0" i="0" u="none" strike="noStrike" cap="none" normalizeH="0" baseline="0" dirty="0">
                <a:ln>
                  <a:noFill/>
                </a:ln>
                <a:solidFill>
                  <a:srgbClr val="444746"/>
                </a:solidFill>
                <a:effectLst/>
                <a:latin typeface="Google Sans"/>
              </a:rPr>
              <a:t>,</a:t>
            </a:r>
            <a:endParaRPr kumimoji="0" lang="en-CH" altLang="en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683E902B-165B-4CF9-DEFA-BF407A760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FF2C7C77-68A8-118A-3FFA-9775BE081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32266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0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0BC01-8E6D-D1CA-765B-80045925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Programme </a:t>
            </a:r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d'entraînement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66D8F-F1FC-8B30-320E-7C40E4410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99618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nageur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devra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s'engager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s'entraîner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toute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l'année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</a:p>
          <a:p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L'entraînement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la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aura lieu:</a:t>
            </a:r>
          </a:p>
          <a:p>
            <a:pPr marL="0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Les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mardis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soirs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(toute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l'année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Les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jeudis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soirs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(de mi-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octobre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mi-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avril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Les enfants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sont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invités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2 x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entraînements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supplémentaires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la piscine de Martigny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septembre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2026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41671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7D2CB-B494-6561-E1D2-CD78E215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Encadrement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73164-EA3C-E1EB-9D41-4307DC0F7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groupe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est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supervisé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par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une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entraîneuse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principale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plusieurs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entraîneurs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travaillant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collaboration.</a:t>
            </a:r>
          </a:p>
          <a:p>
            <a:pPr marL="0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L'entraîneuse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principale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est 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Karin </a:t>
            </a:r>
            <a:r>
              <a:rPr lang="en-GB" b="1" dirty="0" err="1">
                <a:latin typeface="Dubai" panose="020B0503030403030204" pitchFamily="34" charset="-78"/>
                <a:cs typeface="Dubai" panose="020B0503030403030204" pitchFamily="34" charset="-78"/>
              </a:rPr>
              <a:t>Pethebridge</a:t>
            </a:r>
            <a:r>
              <a:rPr lang="en-GB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et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elle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organisera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les séances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d'entraînement</a:t>
            </a: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la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préparation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aux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Ø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la progression des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nageurs</a:t>
            </a:r>
            <a:endParaRPr lang="en-CH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C4CB5E6-E82C-889F-20D7-DC1F2E01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C0FD89E-77E5-9CAC-D018-B1307E2BF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9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236</a:t>
            </a:r>
            <a:endParaRPr kumimoji="0" lang="en-CH" alt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1300" b="0" i="0" u="none" strike="noStrike" cap="none" normalizeH="0" baseline="0">
                <a:ln>
                  <a:noFill/>
                </a:ln>
                <a:solidFill>
                  <a:srgbClr val="444746"/>
                </a:solidFill>
                <a:effectLst/>
                <a:latin typeface="Google Sans"/>
              </a:rPr>
              <a:t>Encadrement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94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58982-ED5C-FABE-E5AB-6ED46502B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H" sz="4000" b="1" dirty="0">
                <a:latin typeface="Dubai" panose="020B0503030403030204" pitchFamily="34" charset="-78"/>
                <a:cs typeface="Dubai" panose="020B0503030403030204" pitchFamily="34" charset="-78"/>
              </a:rPr>
              <a:t>Compétitions et événements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37D5B-D272-74B8-3E61-00938DDE4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Les enfants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sont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censés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à:</a:t>
            </a:r>
          </a:p>
          <a:p>
            <a:pPr marL="0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3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pendant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l'hiver</a:t>
            </a: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1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au printemps (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toutes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organisées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Suisse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romande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)</a:t>
            </a:r>
          </a:p>
          <a:p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1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MISO à Martigny mi-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mai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2027 (sans licence)</a:t>
            </a:r>
          </a:p>
          <a:p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D'éventuelles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rencontres inter-clubs avec le club de Sion et/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ou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le VIS (sans licence)</a:t>
            </a:r>
            <a:endParaRPr lang="en-CH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716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F05F-148F-025A-EB4F-C6C08B5E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327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 err="1">
                <a:latin typeface="Dubai" panose="020B0503030403030204" pitchFamily="34" charset="-78"/>
                <a:cs typeface="Dubai" panose="020B0503030403030204" pitchFamily="34" charset="-78"/>
              </a:rPr>
              <a:t>Événements</a:t>
            </a:r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 du club Swim Verbier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90B304-D0F9-8078-A182-FF6C26AA0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785" y="3692108"/>
            <a:ext cx="4428976" cy="26849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38FA83-DF27-33AA-00AE-2BBE2C900409}"/>
              </a:ext>
            </a:extLst>
          </p:cNvPr>
          <p:cNvSpPr txBox="1"/>
          <p:nvPr/>
        </p:nvSpPr>
        <p:spPr>
          <a:xfrm flipH="1">
            <a:off x="1021276" y="1392082"/>
            <a:ext cx="89342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Championnats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du club - </a:t>
            </a:r>
            <a:r>
              <a:rPr lang="en-GB" sz="2800" dirty="0" err="1">
                <a:latin typeface="Dubai" panose="020B0503030403030204" pitchFamily="34" charset="-78"/>
                <a:cs typeface="Dubai" panose="020B0503030403030204" pitchFamily="34" charset="-78"/>
              </a:rPr>
              <a:t>mardi</a:t>
            </a:r>
            <a:r>
              <a:rPr lang="en-GB" sz="2800" dirty="0">
                <a:latin typeface="Dubai" panose="020B0503030403030204" pitchFamily="34" charset="-78"/>
                <a:cs typeface="Dubai" panose="020B0503030403030204" pitchFamily="34" charset="-78"/>
              </a:rPr>
              <a:t> 3.11.2026</a:t>
            </a:r>
          </a:p>
          <a:p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Une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interne ouverte à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tous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les enfants des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niveaux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6 à 10</a:t>
            </a:r>
          </a:p>
          <a:p>
            <a:endParaRPr lang="en-CH" sz="2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H" sz="2800" dirty="0">
                <a:latin typeface="Dubai" panose="020B0503030403030204" pitchFamily="34" charset="-78"/>
                <a:cs typeface="Dubai" panose="020B0503030403030204" pitchFamily="34" charset="-78"/>
              </a:rPr>
              <a:t>Événement du club Open Water – dimanche 23.08.26</a:t>
            </a:r>
          </a:p>
          <a:p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Une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de natation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eau libre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conviviale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organisée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à la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Gouille</a:t>
            </a:r>
            <a:r>
              <a:rPr lang="en-GB" i="1" dirty="0">
                <a:latin typeface="Dubai" panose="020B0503030403030204" pitchFamily="34" charset="-78"/>
                <a:cs typeface="Dubai" panose="020B0503030403030204" pitchFamily="34" charset="-78"/>
              </a:rPr>
              <a:t> de </a:t>
            </a:r>
            <a:r>
              <a:rPr lang="en-GB" i="1" dirty="0" err="1">
                <a:latin typeface="Dubai" panose="020B0503030403030204" pitchFamily="34" charset="-78"/>
                <a:cs typeface="Dubai" panose="020B0503030403030204" pitchFamily="34" charset="-78"/>
              </a:rPr>
              <a:t>Vernays</a:t>
            </a:r>
            <a:br>
              <a:rPr lang="en-CH" sz="2800" dirty="0">
                <a:latin typeface="Dubai" panose="020B0503030403030204" pitchFamily="34" charset="-78"/>
                <a:cs typeface="Dubai" panose="020B0503030403030204" pitchFamily="34" charset="-78"/>
              </a:rPr>
            </a:br>
            <a:endParaRPr lang="en-CH" sz="28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H" sz="28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A9A5E4-C2E5-1174-34FD-2412298ED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92107"/>
            <a:ext cx="4520540" cy="26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4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19CAF-125E-FE5D-E96C-5C59ACD32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Engagement 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FF21B-3C8D-E14F-F8CA-861E67176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Nous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attendons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un engagement tant de la part des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nageurs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que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celle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des parents.</a:t>
            </a:r>
          </a:p>
          <a:p>
            <a:pPr marL="0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0" indent="0">
              <a:buNone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Obligations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en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matière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d'assiduité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</a:p>
          <a:p>
            <a:pPr marL="457200" lvl="1" indent="0">
              <a:buNone/>
            </a:pP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80 % des séances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d'entraînement</a:t>
            </a:r>
            <a:endParaRPr lang="en-GB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participer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à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toutes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les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compétitions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prévues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et les </a:t>
            </a:r>
            <a:r>
              <a:rPr lang="en-GB" dirty="0" err="1">
                <a:latin typeface="Dubai" panose="020B0503030403030204" pitchFamily="34" charset="-78"/>
                <a:cs typeface="Dubai" panose="020B0503030403030204" pitchFamily="34" charset="-78"/>
              </a:rPr>
              <a:t>championnats</a:t>
            </a:r>
            <a:r>
              <a:rPr lang="en-GB" dirty="0">
                <a:latin typeface="Dubai" panose="020B0503030403030204" pitchFamily="34" charset="-78"/>
                <a:cs typeface="Dubai" panose="020B0503030403030204" pitchFamily="34" charset="-78"/>
              </a:rPr>
              <a:t> du club</a:t>
            </a:r>
            <a:endParaRPr lang="en-CH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6108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A98F-87BE-DFBA-2694-8DD6C719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7415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Dubai" panose="020B0503030403030204" pitchFamily="34" charset="-78"/>
                <a:cs typeface="Dubai" panose="020B0503030403030204" pitchFamily="34" charset="-78"/>
              </a:rPr>
              <a:t>Engagement</a:t>
            </a:r>
            <a:endParaRPr lang="en-CH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5D427-FFBE-5E8C-ED62-1EE9752E8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72541"/>
            <a:ext cx="10007991" cy="461950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sz="7000" b="1" dirty="0">
                <a:latin typeface="Dubai" panose="020B0503030403030204" pitchFamily="34" charset="-78"/>
                <a:cs typeface="Dubai" panose="020B0503030403030204" pitchFamily="34" charset="-78"/>
              </a:rPr>
              <a:t>Les parents </a:t>
            </a:r>
            <a:r>
              <a:rPr lang="en-GB" sz="7000" b="1" dirty="0" err="1">
                <a:latin typeface="Dubai" panose="020B0503030403030204" pitchFamily="34" charset="-78"/>
                <a:cs typeface="Dubai" panose="020B0503030403030204" pitchFamily="34" charset="-78"/>
              </a:rPr>
              <a:t>sont</a:t>
            </a:r>
            <a:r>
              <a:rPr lang="en-GB" sz="7000" b="1" dirty="0">
                <a:latin typeface="Dubai" panose="020B0503030403030204" pitchFamily="34" charset="-78"/>
                <a:cs typeface="Dubai" panose="020B0503030403030204" pitchFamily="34" charset="-78"/>
              </a:rPr>
              <a:t> chargés de:</a:t>
            </a:r>
          </a:p>
          <a:p>
            <a:r>
              <a:rPr lang="en-GB" sz="7000" dirty="0" err="1">
                <a:latin typeface="Dubai" panose="020B0503030403030204" pitchFamily="34" charset="-78"/>
                <a:cs typeface="Dubai" panose="020B0503030403030204" pitchFamily="34" charset="-78"/>
              </a:rPr>
              <a:t>conduire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 les enfants aux competitions</a:t>
            </a:r>
          </a:p>
          <a:p>
            <a:pPr marL="0" indent="0">
              <a:buNone/>
            </a:pPr>
            <a:endParaRPr lang="en-GB" sz="70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marL="0" indent="0">
              <a:buNone/>
            </a:pPr>
            <a:r>
              <a:rPr lang="en-GB" sz="7000" b="1" dirty="0" err="1">
                <a:latin typeface="Dubai" panose="020B0503030403030204" pitchFamily="34" charset="-78"/>
                <a:cs typeface="Dubai" panose="020B0503030403030204" pitchFamily="34" charset="-78"/>
              </a:rPr>
              <a:t>Bénévolat</a:t>
            </a:r>
            <a:r>
              <a:rPr lang="en-GB" sz="7000" b="1" dirty="0">
                <a:latin typeface="Dubai" panose="020B0503030403030204" pitchFamily="34" charset="-78"/>
                <a:cs typeface="Dubai" panose="020B0503030403030204" pitchFamily="34" charset="-78"/>
              </a:rPr>
              <a:t> des parents:</a:t>
            </a:r>
          </a:p>
          <a:p>
            <a:r>
              <a:rPr lang="en-CH" sz="7000" dirty="0">
                <a:latin typeface="Dubai" panose="020B0503030403030204" pitchFamily="34" charset="-78"/>
                <a:cs typeface="Dubai" panose="020B0503030403030204" pitchFamily="34" charset="-78"/>
              </a:rPr>
              <a:t>On demande à chaque famille de consacrer une demi-journée ou une soirée par an au club</a:t>
            </a:r>
          </a:p>
          <a:p>
            <a:pPr marL="0" indent="0">
              <a:buNone/>
            </a:pPr>
            <a:endParaRPr lang="en-CH" sz="70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r>
              <a:rPr lang="en-GB" sz="7000" b="1" dirty="0">
                <a:latin typeface="Dubai" panose="020B0503030403030204" pitchFamily="34" charset="-78"/>
                <a:cs typeface="Dubai" panose="020B0503030403030204" pitchFamily="34" charset="-78"/>
              </a:rPr>
              <a:t>Les </a:t>
            </a:r>
            <a:r>
              <a:rPr lang="en-GB" sz="7000" b="1" dirty="0" err="1">
                <a:latin typeface="Dubai" panose="020B0503030403030204" pitchFamily="34" charset="-78"/>
                <a:cs typeface="Dubai" panose="020B0503030403030204" pitchFamily="34" charset="-78"/>
              </a:rPr>
              <a:t>tâches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7000" dirty="0" err="1">
                <a:latin typeface="Dubai" panose="020B0503030403030204" pitchFamily="34" charset="-78"/>
                <a:cs typeface="Dubai" panose="020B0503030403030204" pitchFamily="34" charset="-78"/>
              </a:rPr>
              <a:t>habituelles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 des </a:t>
            </a:r>
            <a:r>
              <a:rPr lang="en-GB" sz="7000" dirty="0" err="1">
                <a:latin typeface="Dubai" panose="020B0503030403030204" pitchFamily="34" charset="-78"/>
                <a:cs typeface="Dubai" panose="020B0503030403030204" pitchFamily="34" charset="-78"/>
              </a:rPr>
              <a:t>bénévoles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7000" dirty="0" err="1">
                <a:latin typeface="Dubai" panose="020B0503030403030204" pitchFamily="34" charset="-78"/>
                <a:cs typeface="Dubai" panose="020B0503030403030204" pitchFamily="34" charset="-78"/>
              </a:rPr>
              <a:t>peuvent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7000" dirty="0" err="1">
                <a:latin typeface="Dubai" panose="020B0503030403030204" pitchFamily="34" charset="-78"/>
                <a:cs typeface="Dubai" panose="020B0503030403030204" pitchFamily="34" charset="-78"/>
              </a:rPr>
              <a:t>inclure</a:t>
            </a:r>
            <a:r>
              <a:rPr lang="en-GB" sz="7000" dirty="0">
                <a:latin typeface="Dubai" panose="020B0503030403030204" pitchFamily="34" charset="-78"/>
                <a:cs typeface="Dubai" panose="020B0503030403030204" pitchFamily="34" charset="-78"/>
              </a:rPr>
              <a:t>:</a:t>
            </a:r>
          </a:p>
          <a:p>
            <a:endParaRPr lang="en-GB" sz="36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l'aide</a:t>
            </a: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lors</a:t>
            </a: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d'événements</a:t>
            </a:r>
            <a:endParaRPr lang="en-GB" sz="62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le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chronométrage</a:t>
            </a: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des courses</a:t>
            </a:r>
          </a:p>
          <a:p>
            <a:pPr lvl="1">
              <a:buFont typeface="Wingdings" pitchFamily="2" charset="2"/>
              <a:buChar char="ü"/>
            </a:pP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le montage et le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rangement</a:t>
            </a:r>
            <a:endParaRPr lang="en-GB" sz="62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1">
              <a:buFont typeface="Wingdings" pitchFamily="2" charset="2"/>
              <a:buChar char="ü"/>
            </a:pP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la tenue de stands de restauration</a:t>
            </a:r>
          </a:p>
          <a:p>
            <a:pPr lvl="1">
              <a:buFont typeface="Wingdings" pitchFamily="2" charset="2"/>
              <a:buChar char="ü"/>
            </a:pP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le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soutien</a:t>
            </a:r>
            <a:r>
              <a:rPr lang="en-GB" sz="6200" dirty="0">
                <a:latin typeface="Dubai" panose="020B0503030403030204" pitchFamily="34" charset="-78"/>
                <a:cs typeface="Dubai" panose="020B0503030403030204" pitchFamily="34" charset="-78"/>
              </a:rPr>
              <a:t> à </a:t>
            </a:r>
            <a:r>
              <a:rPr lang="en-GB" sz="6200" dirty="0" err="1">
                <a:latin typeface="Dubai" panose="020B0503030403030204" pitchFamily="34" charset="-78"/>
                <a:cs typeface="Dubai" panose="020B0503030403030204" pitchFamily="34" charset="-78"/>
              </a:rPr>
              <a:t>l'organisation</a:t>
            </a:r>
            <a:endParaRPr lang="en-GB" sz="6200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endParaRPr lang="en-CH" dirty="0"/>
          </a:p>
          <a:p>
            <a:pPr marL="0" indent="0">
              <a:buNone/>
            </a:pPr>
            <a:endParaRPr lang="en-CH" dirty="0"/>
          </a:p>
          <a:p>
            <a:pPr marL="0" indent="0">
              <a:buNone/>
            </a:pPr>
            <a:endParaRPr lang="en-CH" dirty="0"/>
          </a:p>
          <a:p>
            <a:endParaRPr lang="en-CH" b="1" dirty="0"/>
          </a:p>
        </p:txBody>
      </p:sp>
    </p:spTree>
    <p:extLst>
      <p:ext uri="{BB962C8B-B14F-4D97-AF65-F5344CB8AC3E}">
        <p14:creationId xmlns:p14="http://schemas.microsoft.com/office/powerpoint/2010/main" val="3519285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</TotalTime>
  <Words>695</Words>
  <Application>Microsoft Macintosh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Aptos</vt:lpstr>
      <vt:lpstr>Aptos Display</vt:lpstr>
      <vt:lpstr>Arial</vt:lpstr>
      <vt:lpstr>Baghdad</vt:lpstr>
      <vt:lpstr>Courier New</vt:lpstr>
      <vt:lpstr>Dubai</vt:lpstr>
      <vt:lpstr>Google Sans</vt:lpstr>
      <vt:lpstr>Helvetica</vt:lpstr>
      <vt:lpstr>Roboto</vt:lpstr>
      <vt:lpstr>Wingdings</vt:lpstr>
      <vt:lpstr>Office Theme</vt:lpstr>
      <vt:lpstr>             Natation de compétition</vt:lpstr>
      <vt:lpstr>À qui s'adresse la natation de compétition?</vt:lpstr>
      <vt:lpstr>Nos objectifs:</vt:lpstr>
      <vt:lpstr>Programme d'entraînement</vt:lpstr>
      <vt:lpstr>Encadrement</vt:lpstr>
      <vt:lpstr>Compétitions et événements</vt:lpstr>
      <vt:lpstr>Événements du club Swim Verbier</vt:lpstr>
      <vt:lpstr>Engagement </vt:lpstr>
      <vt:lpstr>Engagement</vt:lpstr>
      <vt:lpstr>En termes simples, cela revient à dire </vt:lpstr>
      <vt:lpstr>Coûts</vt:lpstr>
      <vt:lpstr> Maillots de bain du club</vt:lpstr>
      <vt:lpstr>Et maintenant?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Barry Cox</dc:creator>
  <cp:lastModifiedBy>Barry Cox</cp:lastModifiedBy>
  <cp:revision>7</cp:revision>
  <dcterms:created xsi:type="dcterms:W3CDTF">2026-06-15T12:16:32Z</dcterms:created>
  <dcterms:modified xsi:type="dcterms:W3CDTF">2026-06-17T03:58:03Z</dcterms:modified>
</cp:coreProperties>
</file>